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sldIdLst>
    <p:sldId id="256" r:id="rId2"/>
    <p:sldId id="257" r:id="rId3"/>
    <p:sldId id="258" r:id="rId4"/>
    <p:sldId id="319" r:id="rId5"/>
    <p:sldId id="264" r:id="rId6"/>
    <p:sldId id="265" r:id="rId7"/>
    <p:sldId id="259" r:id="rId8"/>
    <p:sldId id="260" r:id="rId9"/>
    <p:sldId id="261" r:id="rId10"/>
    <p:sldId id="262" r:id="rId11"/>
    <p:sldId id="263" r:id="rId12"/>
    <p:sldId id="266" r:id="rId13"/>
    <p:sldId id="292" r:id="rId14"/>
    <p:sldId id="267" r:id="rId15"/>
    <p:sldId id="270" r:id="rId16"/>
    <p:sldId id="271" r:id="rId17"/>
    <p:sldId id="268" r:id="rId18"/>
    <p:sldId id="299" r:id="rId19"/>
    <p:sldId id="298" r:id="rId20"/>
    <p:sldId id="300" r:id="rId21"/>
    <p:sldId id="301" r:id="rId22"/>
    <p:sldId id="302" r:id="rId23"/>
    <p:sldId id="304" r:id="rId24"/>
    <p:sldId id="305" r:id="rId25"/>
    <p:sldId id="309" r:id="rId26"/>
    <p:sldId id="307" r:id="rId27"/>
    <p:sldId id="322" r:id="rId28"/>
    <p:sldId id="321" r:id="rId29"/>
    <p:sldId id="323" r:id="rId30"/>
    <p:sldId id="326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7" d="100"/>
          <a:sy n="67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20FD7-53E3-46C5-8272-8F4D7283AB1C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5917-A801-4424-BF54-BBD20883D78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45917-A801-4424-BF54-BBD20883D780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ĺž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ĺž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Obdĺž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ĺž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Obdĺž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ĺž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BCE2F1C-A0F5-4B4B-B875-F62E53BD3345}" type="datetimeFigureOut">
              <a:rPr lang="sk-SK" smtClean="0"/>
              <a:pPr/>
              <a:t>5. 6. 2018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25E3420-49FC-426E-82F7-8D47A0995077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b="1" i="1" dirty="0" smtClean="0"/>
              <a:t>Viedeň 15.04. - 06.05.2018</a:t>
            </a:r>
            <a:endParaRPr lang="sk-SK" b="1" i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sk-SK" b="1" dirty="0" smtClean="0">
                <a:solidFill>
                  <a:schemeClr val="tx1"/>
                </a:solidFill>
              </a:rPr>
              <a:t>Projekt </a:t>
            </a:r>
            <a:r>
              <a:rPr lang="sk-SK" b="1" dirty="0" err="1" smtClean="0">
                <a:solidFill>
                  <a:schemeClr val="tx1"/>
                </a:solidFill>
              </a:rPr>
              <a:t>Erasmus</a:t>
            </a:r>
            <a:r>
              <a:rPr lang="sk-SK" b="1" dirty="0" smtClean="0">
                <a:solidFill>
                  <a:schemeClr val="tx1"/>
                </a:solidFill>
              </a:rPr>
              <a:t> + </a:t>
            </a:r>
            <a:br>
              <a:rPr lang="sk-SK" b="1" dirty="0" smtClean="0">
                <a:solidFill>
                  <a:schemeClr val="tx1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„Odbornosť - naša budúcnosť“</a:t>
            </a:r>
            <a:r>
              <a:rPr lang="sk-SK" b="1" dirty="0" smtClean="0">
                <a:solidFill>
                  <a:schemeClr val="tx1"/>
                </a:solidFill>
              </a:rPr>
              <a:t/>
            </a:r>
            <a:br>
              <a:rPr lang="sk-SK" b="1" dirty="0" smtClean="0">
                <a:solidFill>
                  <a:schemeClr val="tx1"/>
                </a:solidFill>
              </a:rPr>
            </a:br>
            <a:r>
              <a:rPr lang="sk-SK" sz="3100" b="1" dirty="0" smtClean="0">
                <a:solidFill>
                  <a:schemeClr val="tx1"/>
                </a:solidFill>
              </a:rPr>
              <a:t>Zahraničná stáž študentov SOŠ Humenné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Pc\Desktop\eras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221088"/>
            <a:ext cx="2590800" cy="1455738"/>
          </a:xfrm>
          <a:prstGeom prst="rect">
            <a:avLst/>
          </a:prstGeom>
          <a:noFill/>
        </p:spPr>
      </p:pic>
      <p:pic>
        <p:nvPicPr>
          <p:cNvPr id="5" name="Zástupný symbol obsahu 4" descr="20180425_112121.jpg"/>
          <p:cNvPicPr>
            <a:picLocks noChangeAspect="1"/>
          </p:cNvPicPr>
          <p:nvPr/>
        </p:nvPicPr>
        <p:blipFill>
          <a:blip r:embed="rId3" cstate="print"/>
          <a:srcRect t="21284" r="78556" b="50367"/>
          <a:stretch>
            <a:fillRect/>
          </a:stretch>
        </p:blipFill>
        <p:spPr>
          <a:xfrm>
            <a:off x="1114384" y="4293096"/>
            <a:ext cx="1452480" cy="1440160"/>
          </a:xfrm>
          <a:prstGeom prst="rect">
            <a:avLst/>
          </a:prstGeom>
        </p:spPr>
      </p:pic>
      <p:pic>
        <p:nvPicPr>
          <p:cNvPr id="8" name="Obrázok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365104"/>
            <a:ext cx="172819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22114"/>
          </a:xfrm>
        </p:spPr>
        <p:txBody>
          <a:bodyPr/>
          <a:lstStyle/>
          <a:p>
            <a:r>
              <a:rPr lang="sk-SK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Kaderník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Zástupný symbol obsahu 3" descr="01 Daniel´s Haar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2600" t="7875" r="1301"/>
          <a:stretch>
            <a:fillRect/>
          </a:stretch>
        </p:blipFill>
        <p:spPr>
          <a:xfrm>
            <a:off x="6732240" y="260648"/>
            <a:ext cx="2016224" cy="2876459"/>
          </a:xfrm>
        </p:spPr>
      </p:pic>
      <p:pic>
        <p:nvPicPr>
          <p:cNvPr id="7" name="Obrázok 6" descr="04 Nude Hair.jpg"/>
          <p:cNvPicPr>
            <a:picLocks noChangeAspect="1"/>
          </p:cNvPicPr>
          <p:nvPr/>
        </p:nvPicPr>
        <p:blipFill>
          <a:blip r:embed="rId3" cstate="print"/>
          <a:srcRect t="18064"/>
          <a:stretch>
            <a:fillRect/>
          </a:stretch>
        </p:blipFill>
        <p:spPr>
          <a:xfrm>
            <a:off x="467544" y="3717032"/>
            <a:ext cx="2636505" cy="2880320"/>
          </a:xfrm>
          <a:prstGeom prst="rect">
            <a:avLst/>
          </a:prstGeom>
        </p:spPr>
      </p:pic>
      <p:pic>
        <p:nvPicPr>
          <p:cNvPr id="8" name="Obrázok 7" descr="05  Nude Ha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60648"/>
            <a:ext cx="2160240" cy="2880320"/>
          </a:xfrm>
          <a:prstGeom prst="rect">
            <a:avLst/>
          </a:prstGeom>
        </p:spPr>
      </p:pic>
      <p:pic>
        <p:nvPicPr>
          <p:cNvPr id="11" name="Obrázok 10" descr="08 Nude Hair.jpeg"/>
          <p:cNvPicPr>
            <a:picLocks noChangeAspect="1"/>
          </p:cNvPicPr>
          <p:nvPr/>
        </p:nvPicPr>
        <p:blipFill>
          <a:blip r:embed="rId5" cstate="print"/>
          <a:srcRect t="6951" b="2751"/>
          <a:stretch>
            <a:fillRect/>
          </a:stretch>
        </p:blipFill>
        <p:spPr>
          <a:xfrm>
            <a:off x="3275856" y="3284984"/>
            <a:ext cx="2736304" cy="3320202"/>
          </a:xfrm>
          <a:prstGeom prst="rect">
            <a:avLst/>
          </a:prstGeom>
        </p:spPr>
      </p:pic>
      <p:pic>
        <p:nvPicPr>
          <p:cNvPr id="12" name="Obrázok 11" descr="09  Nude Hair.jpg"/>
          <p:cNvPicPr>
            <a:picLocks noChangeAspect="1"/>
          </p:cNvPicPr>
          <p:nvPr/>
        </p:nvPicPr>
        <p:blipFill>
          <a:blip r:embed="rId6" cstate="print"/>
          <a:srcRect t="15351" r="12201"/>
          <a:stretch>
            <a:fillRect/>
          </a:stretch>
        </p:blipFill>
        <p:spPr>
          <a:xfrm>
            <a:off x="6156176" y="3284984"/>
            <a:ext cx="2592288" cy="3332381"/>
          </a:xfrm>
          <a:prstGeom prst="rect">
            <a:avLst/>
          </a:prstGeom>
        </p:spPr>
      </p:pic>
      <p:pic>
        <p:nvPicPr>
          <p:cNvPr id="10" name="Obrázok 9" descr="07  Nude Hair.jpg"/>
          <p:cNvPicPr>
            <a:picLocks noChangeAspect="1"/>
          </p:cNvPicPr>
          <p:nvPr/>
        </p:nvPicPr>
        <p:blipFill>
          <a:blip r:embed="rId7" cstate="print"/>
          <a:srcRect t="30050" b="5901"/>
          <a:stretch>
            <a:fillRect/>
          </a:stretch>
        </p:blipFill>
        <p:spPr>
          <a:xfrm>
            <a:off x="971600" y="1268760"/>
            <a:ext cx="2698230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sk-SK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Kozmetik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" name="Zástupný symbol obsahu 5" descr="01 Centella Kosmetikinstitu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667" t="4446" r="1621" b="2177"/>
          <a:stretch>
            <a:fillRect/>
          </a:stretch>
        </p:blipFill>
        <p:spPr>
          <a:xfrm>
            <a:off x="4139952" y="332656"/>
            <a:ext cx="4392488" cy="3180766"/>
          </a:xfrm>
        </p:spPr>
      </p:pic>
      <p:pic>
        <p:nvPicPr>
          <p:cNvPr id="7" name="Obrázok 6" descr="02 Centella Kosmetikinstitut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645024"/>
            <a:ext cx="2088232" cy="2815386"/>
          </a:xfrm>
          <a:prstGeom prst="rect">
            <a:avLst/>
          </a:prstGeom>
        </p:spPr>
      </p:pic>
      <p:pic>
        <p:nvPicPr>
          <p:cNvPr id="8" name="Obrázok 7" descr="04 Centella Kosmetikinstitu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645024"/>
            <a:ext cx="2081273" cy="2806002"/>
          </a:xfrm>
          <a:prstGeom prst="rect">
            <a:avLst/>
          </a:prstGeom>
        </p:spPr>
      </p:pic>
      <p:pic>
        <p:nvPicPr>
          <p:cNvPr id="9" name="Obrázok 8" descr="05 Centella Kosmetikinstitut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645024"/>
            <a:ext cx="2106234" cy="2808312"/>
          </a:xfrm>
          <a:prstGeom prst="rect">
            <a:avLst/>
          </a:prstGeom>
        </p:spPr>
      </p:pic>
      <p:pic>
        <p:nvPicPr>
          <p:cNvPr id="12" name="Obrázok 11" descr="07 Centella Kosmetikinstitut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621021"/>
            <a:ext cx="2124236" cy="2832315"/>
          </a:xfrm>
          <a:prstGeom prst="rect">
            <a:avLst/>
          </a:prstGeom>
        </p:spPr>
      </p:pic>
      <p:pic>
        <p:nvPicPr>
          <p:cNvPr id="15" name="Obrázok 14" descr="02 Centella Kosmetikinstitut.jpg"/>
          <p:cNvPicPr>
            <a:picLocks noChangeAspect="1"/>
          </p:cNvPicPr>
          <p:nvPr/>
        </p:nvPicPr>
        <p:blipFill>
          <a:blip r:embed="rId7" cstate="print"/>
          <a:srcRect l="8263" t="13586" r="16339" b="11150"/>
          <a:stretch>
            <a:fillRect/>
          </a:stretch>
        </p:blipFill>
        <p:spPr>
          <a:xfrm>
            <a:off x="611560" y="1052736"/>
            <a:ext cx="3240360" cy="242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0180416_1108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818710"/>
            <a:ext cx="3960440" cy="297033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Mítingy</a:t>
            </a:r>
            <a:b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 descr="20180416_110905.jpg"/>
          <p:cNvPicPr>
            <a:picLocks noChangeAspect="1"/>
          </p:cNvPicPr>
          <p:nvPr/>
        </p:nvPicPr>
        <p:blipFill>
          <a:blip r:embed="rId3" cstate="print"/>
          <a:srcRect t="15350" r="3538"/>
          <a:stretch>
            <a:fillRect/>
          </a:stretch>
        </p:blipFill>
        <p:spPr>
          <a:xfrm>
            <a:off x="539552" y="3933056"/>
            <a:ext cx="3995048" cy="2629372"/>
          </a:xfrm>
          <a:prstGeom prst="rect">
            <a:avLst/>
          </a:prstGeom>
        </p:spPr>
      </p:pic>
      <p:pic>
        <p:nvPicPr>
          <p:cNvPr id="6" name="Obrázok 5" descr="20180422_214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3507" y="764704"/>
            <a:ext cx="4032448" cy="3024336"/>
          </a:xfrm>
          <a:prstGeom prst="rect">
            <a:avLst/>
          </a:prstGeom>
        </p:spPr>
      </p:pic>
      <p:pic>
        <p:nvPicPr>
          <p:cNvPr id="7" name="Obrázok 6" descr="20180504_152716.jpg"/>
          <p:cNvPicPr>
            <a:picLocks noChangeAspect="1"/>
          </p:cNvPicPr>
          <p:nvPr/>
        </p:nvPicPr>
        <p:blipFill>
          <a:blip r:embed="rId5" cstate="print"/>
          <a:srcRect t="12201"/>
          <a:stretch>
            <a:fillRect/>
          </a:stretch>
        </p:blipFill>
        <p:spPr>
          <a:xfrm>
            <a:off x="4716016" y="3933056"/>
            <a:ext cx="4032448" cy="2655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Návšteva vedenia školy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419_1754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4293"/>
          <a:stretch>
            <a:fillRect/>
          </a:stretch>
        </p:blipFill>
        <p:spPr>
          <a:xfrm>
            <a:off x="467544" y="1196752"/>
            <a:ext cx="4030464" cy="2590800"/>
          </a:xfrm>
        </p:spPr>
      </p:pic>
      <p:pic>
        <p:nvPicPr>
          <p:cNvPr id="5" name="Obrázok 4" descr="20180419_191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69368"/>
            <a:ext cx="4104456" cy="5472608"/>
          </a:xfrm>
          <a:prstGeom prst="rect">
            <a:avLst/>
          </a:prstGeom>
        </p:spPr>
      </p:pic>
      <p:pic>
        <p:nvPicPr>
          <p:cNvPr id="6" name="Obrázok 5" descr="20180420_125448.jpg"/>
          <p:cNvPicPr>
            <a:picLocks noChangeAspect="1"/>
          </p:cNvPicPr>
          <p:nvPr/>
        </p:nvPicPr>
        <p:blipFill>
          <a:blip r:embed="rId4" cstate="print"/>
          <a:srcRect l="15350" t="18501" r="13776" b="15352"/>
          <a:stretch>
            <a:fillRect/>
          </a:stretch>
        </p:blipFill>
        <p:spPr>
          <a:xfrm>
            <a:off x="467544" y="3861047"/>
            <a:ext cx="4032448" cy="2822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Vyhodnotenie stáže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504_1539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272808" cy="545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Viedeň – </a:t>
            </a:r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Vienna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120px-Rathaus_Vienna_June_2006_1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153017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120px-Maria-Theresien-Platz_in_Wi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3284984"/>
            <a:ext cx="1512168" cy="118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90px-Austria_Parlament_Athe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96952"/>
            <a:ext cx="1368152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120px-Wien_Schoenbrunn_Ruecksei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356992"/>
            <a:ext cx="1527043" cy="114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120px-Wien_Hofburg_Neue_Burg_Heldenplat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212976"/>
            <a:ext cx="1868619" cy="10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80px-Wien_-_Stephansdom_%281%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196752"/>
            <a:ext cx="122413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90px-PB011939_Karls_Kirche_Wi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4581128"/>
            <a:ext cx="124213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120px-Belvedere_Vienna_June_2006_0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4941168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SOSOaS\Desktop\Viedeň Erasmus+ 15042018-06052018\Viedeň\sisi a manžel 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4725144"/>
            <a:ext cx="2552700" cy="1790700"/>
          </a:xfrm>
          <a:prstGeom prst="rect">
            <a:avLst/>
          </a:prstGeom>
          <a:noFill/>
        </p:spPr>
      </p:pic>
      <p:pic>
        <p:nvPicPr>
          <p:cNvPr id="1035" name="Picture 11" descr="C:\Users\SOSOaS\Desktop\Viedeň Erasmus+ 15042018-06052018\Viedeň\maria 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5085184"/>
            <a:ext cx="1115566" cy="1350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6130"/>
          </a:xfrm>
        </p:spPr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Viedeň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136904" cy="4572000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 smtClean="0"/>
              <a:t>hlavné a najväčšie mesto Rakúska</a:t>
            </a:r>
            <a:r>
              <a:rPr lang="sk-SK" dirty="0" smtClean="0"/>
              <a:t>, ležiace na rieke Dunaj </a:t>
            </a:r>
            <a:r>
              <a:rPr lang="sk-SK" b="1" dirty="0" smtClean="0">
                <a:solidFill>
                  <a:srgbClr val="009900"/>
                </a:solidFill>
              </a:rPr>
              <a:t>/Dunajská metropola/</a:t>
            </a:r>
          </a:p>
          <a:p>
            <a:r>
              <a:rPr lang="sk-SK" dirty="0" smtClean="0"/>
              <a:t>spája sa tu cisárska história s modernou architektúrou</a:t>
            </a:r>
          </a:p>
          <a:p>
            <a:r>
              <a:rPr lang="sk-SK" dirty="0" smtClean="0"/>
              <a:t>je politickým, priemyselným, hospodárskym a kultúrnym centrom štátu, je sídlom medzinárodných organizácií</a:t>
            </a:r>
          </a:p>
          <a:p>
            <a:r>
              <a:rPr lang="sk-SK" dirty="0" smtClean="0"/>
              <a:t>Viedeň má 1 794 770 obyvateľov a metropolitná oblasť, ktorú vytvára, okolo 2,2 milióna </a:t>
            </a:r>
          </a:p>
          <a:p>
            <a:r>
              <a:rPr lang="sk-SK" dirty="0" smtClean="0"/>
              <a:t>Historické centrum Viedne bolo </a:t>
            </a:r>
            <a:r>
              <a:rPr lang="sk-SK" b="1" dirty="0" smtClean="0"/>
              <a:t>v roku 2001 </a:t>
            </a:r>
            <a:r>
              <a:rPr lang="sk-SK" dirty="0" smtClean="0"/>
              <a:t>zapísané na </a:t>
            </a:r>
            <a:r>
              <a:rPr lang="sk-SK" b="1" dirty="0" smtClean="0"/>
              <a:t>Zoznam svetového dedičstva UNESCO</a:t>
            </a:r>
          </a:p>
          <a:p>
            <a:pPr lvl="0"/>
            <a:r>
              <a:rPr lang="sk-SK" dirty="0" smtClean="0"/>
              <a:t>Podľa štúdie spoločnosti </a:t>
            </a:r>
            <a:r>
              <a:rPr lang="sk-SK" dirty="0" err="1" smtClean="0"/>
              <a:t>Mercer</a:t>
            </a:r>
            <a:r>
              <a:rPr lang="sk-SK" dirty="0" smtClean="0"/>
              <a:t> sa </a:t>
            </a:r>
            <a:r>
              <a:rPr lang="sk-SK" b="1" dirty="0" smtClean="0"/>
              <a:t>Viedeň v roku 2017 už po ôsmy raz stala mestom s najvyššou kvalitou života na svete.</a:t>
            </a:r>
            <a:r>
              <a:rPr lang="sk-SK" dirty="0" smtClean="0"/>
              <a:t> </a:t>
            </a:r>
          </a:p>
          <a:p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Kultúrny program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i="1" dirty="0" err="1" smtClean="0"/>
              <a:t>Cultural</a:t>
            </a:r>
            <a:r>
              <a:rPr lang="sk-SK" i="1" dirty="0" smtClean="0"/>
              <a:t> </a:t>
            </a:r>
            <a:r>
              <a:rPr lang="sk-SK" i="1" dirty="0" err="1" smtClean="0"/>
              <a:t>Programme</a:t>
            </a:r>
            <a:r>
              <a:rPr lang="sk-SK" i="1" dirty="0" smtClean="0"/>
              <a:t> </a:t>
            </a:r>
            <a:r>
              <a:rPr lang="sk-SK" i="1" dirty="0" err="1" smtClean="0"/>
              <a:t>Vienna</a:t>
            </a:r>
            <a:endParaRPr lang="sk-SK" i="1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>
          <a:xfrm>
            <a:off x="539552" y="2547938"/>
            <a:ext cx="8208912" cy="1338262"/>
          </a:xfrm>
        </p:spPr>
        <p:txBody>
          <a:bodyPr/>
          <a:lstStyle/>
          <a:p>
            <a:pPr marL="457200" indent="-457200"/>
            <a:r>
              <a:rPr lang="sk-SK" b="1" dirty="0" smtClean="0">
                <a:solidFill>
                  <a:srgbClr val="00CC00"/>
                </a:solidFill>
              </a:rPr>
              <a:t>1. </a:t>
            </a:r>
            <a:r>
              <a:rPr lang="sk-SK" b="1" dirty="0" err="1" smtClean="0">
                <a:solidFill>
                  <a:srgbClr val="00CC00"/>
                </a:solidFill>
              </a:rPr>
              <a:t>Guided</a:t>
            </a:r>
            <a:r>
              <a:rPr lang="sk-SK" b="1" dirty="0" smtClean="0">
                <a:solidFill>
                  <a:srgbClr val="00CC00"/>
                </a:solidFill>
              </a:rPr>
              <a:t> </a:t>
            </a:r>
            <a:r>
              <a:rPr lang="sk-SK" b="1" dirty="0" err="1" smtClean="0">
                <a:solidFill>
                  <a:srgbClr val="00CC00"/>
                </a:solidFill>
              </a:rPr>
              <a:t>tour</a:t>
            </a:r>
            <a:r>
              <a:rPr lang="sk-SK" b="1" dirty="0" smtClean="0">
                <a:solidFill>
                  <a:srgbClr val="00CC00"/>
                </a:solidFill>
              </a:rPr>
              <a:t> in </a:t>
            </a:r>
            <a:r>
              <a:rPr lang="sk-SK" b="1" dirty="0" err="1" smtClean="0">
                <a:solidFill>
                  <a:srgbClr val="00CC00"/>
                </a:solidFill>
              </a:rPr>
              <a:t>the</a:t>
            </a:r>
            <a:r>
              <a:rPr lang="sk-SK" b="1" dirty="0" smtClean="0">
                <a:solidFill>
                  <a:srgbClr val="00CC00"/>
                </a:solidFill>
              </a:rPr>
              <a:t> city center and </a:t>
            </a:r>
            <a:r>
              <a:rPr lang="sk-SK" b="1" dirty="0" err="1" smtClean="0">
                <a:solidFill>
                  <a:srgbClr val="00CC00"/>
                </a:solidFill>
              </a:rPr>
              <a:t>visiting</a:t>
            </a:r>
            <a:r>
              <a:rPr lang="sk-SK" b="1" dirty="0" smtClean="0">
                <a:solidFill>
                  <a:srgbClr val="00CC00"/>
                </a:solidFill>
              </a:rPr>
              <a:t> a </a:t>
            </a:r>
            <a:r>
              <a:rPr lang="sk-SK" b="1" dirty="0" err="1" smtClean="0">
                <a:solidFill>
                  <a:srgbClr val="00CC00"/>
                </a:solidFill>
              </a:rPr>
              <a:t>museum</a:t>
            </a:r>
            <a:endParaRPr lang="sk-SK" b="1" dirty="0" smtClean="0">
              <a:solidFill>
                <a:srgbClr val="00CC00"/>
              </a:solidFill>
            </a:endParaRPr>
          </a:p>
          <a:p>
            <a:pPr marL="457200" indent="-457200"/>
            <a:r>
              <a:rPr lang="sk-SK" b="1" dirty="0" smtClean="0">
                <a:solidFill>
                  <a:srgbClr val="00CC00"/>
                </a:solidFill>
              </a:rPr>
              <a:t>2. </a:t>
            </a:r>
            <a:r>
              <a:rPr lang="sk-SK" b="1" dirty="0" err="1" smtClean="0">
                <a:solidFill>
                  <a:srgbClr val="00CC00"/>
                </a:solidFill>
              </a:rPr>
              <a:t>Visiting</a:t>
            </a:r>
            <a:r>
              <a:rPr lang="sk-SK" b="1" dirty="0" smtClean="0">
                <a:solidFill>
                  <a:srgbClr val="00CC00"/>
                </a:solidFill>
              </a:rPr>
              <a:t> </a:t>
            </a:r>
            <a:r>
              <a:rPr lang="sk-SK" b="1" dirty="0" err="1" smtClean="0">
                <a:solidFill>
                  <a:srgbClr val="00CC00"/>
                </a:solidFill>
              </a:rPr>
              <a:t>the</a:t>
            </a:r>
            <a:r>
              <a:rPr lang="sk-SK" b="1" dirty="0" smtClean="0">
                <a:solidFill>
                  <a:srgbClr val="00CC00"/>
                </a:solidFill>
              </a:rPr>
              <a:t> </a:t>
            </a:r>
            <a:r>
              <a:rPr lang="sk-SK" b="1" dirty="0" err="1" smtClean="0">
                <a:solidFill>
                  <a:srgbClr val="00CC00"/>
                </a:solidFill>
              </a:rPr>
              <a:t>Castle</a:t>
            </a:r>
            <a:r>
              <a:rPr lang="sk-SK" b="1" dirty="0" smtClean="0">
                <a:solidFill>
                  <a:srgbClr val="00CC00"/>
                </a:solidFill>
              </a:rPr>
              <a:t> </a:t>
            </a:r>
            <a:r>
              <a:rPr lang="sk-SK" b="1" dirty="0" err="1" smtClean="0">
                <a:solidFill>
                  <a:srgbClr val="00CC00"/>
                </a:solidFill>
              </a:rPr>
              <a:t>Sch</a:t>
            </a:r>
            <a:r>
              <a:rPr lang="sk-SK" b="1" dirty="0" err="1" smtClean="0">
                <a:solidFill>
                  <a:srgbClr val="00CC00"/>
                </a:solidFill>
                <a:cs typeface="Times New Roman"/>
              </a:rPr>
              <a:t>őnbrunn</a:t>
            </a:r>
            <a:endParaRPr lang="sk-SK" b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centre mesta</a:t>
            </a:r>
            <a:b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obsahu 4" descr="20180422_1107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523" y="980728"/>
            <a:ext cx="4158461" cy="5544616"/>
          </a:xfrm>
        </p:spPr>
      </p:pic>
      <p:pic>
        <p:nvPicPr>
          <p:cNvPr id="6" name="Obrázok 5" descr="20180422_111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25352"/>
            <a:ext cx="4104456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 hotelom </a:t>
            </a:r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Sacher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Zástupný symbol obsahu 3" descr="20180422_1106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3390" b="-466"/>
          <a:stretch>
            <a:fillRect/>
          </a:stretch>
        </p:blipFill>
        <p:spPr>
          <a:xfrm>
            <a:off x="467544" y="797550"/>
            <a:ext cx="8064896" cy="58718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/>
              <a:t>Projekt  </a:t>
            </a:r>
            <a:r>
              <a:rPr lang="sk-SK" b="1" i="1" dirty="0" err="1" smtClean="0"/>
              <a:t>Erasmus</a:t>
            </a:r>
            <a:r>
              <a:rPr lang="sk-SK" b="1" i="1" dirty="0" smtClean="0"/>
              <a:t> +</a:t>
            </a:r>
            <a:endParaRPr lang="sk-SK" b="1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06072" cy="4861520"/>
          </a:xfrm>
        </p:spPr>
        <p:txBody>
          <a:bodyPr>
            <a:normAutofit/>
          </a:bodyPr>
          <a:lstStyle/>
          <a:p>
            <a:r>
              <a:rPr lang="sk-SK" dirty="0" smtClean="0"/>
              <a:t>podporuje mobilitu študentov, aby mohli získať praktické pracovné skúsenosti v zahraničí</a:t>
            </a:r>
          </a:p>
          <a:p>
            <a:r>
              <a:rPr lang="sk-SK" dirty="0" smtClean="0"/>
              <a:t>12 študenti z učebného odboru </a:t>
            </a:r>
            <a:r>
              <a:rPr lang="sk-SK" b="1" dirty="0" err="1" smtClean="0"/>
              <a:t>autoopravár</a:t>
            </a:r>
            <a:r>
              <a:rPr lang="sk-SK" b="1" dirty="0" smtClean="0"/>
              <a:t>, cukrár, kaderník</a:t>
            </a:r>
            <a:r>
              <a:rPr lang="sk-SK" dirty="0" smtClean="0"/>
              <a:t> a študijného odboru </a:t>
            </a:r>
            <a:r>
              <a:rPr lang="sk-SK" b="1" dirty="0" smtClean="0"/>
              <a:t>kozmetik</a:t>
            </a:r>
            <a:r>
              <a:rPr lang="sk-SK" dirty="0" smtClean="0"/>
              <a:t> počas pobytu vo Viedni od </a:t>
            </a:r>
            <a:r>
              <a:rPr lang="sk-SK" b="1" dirty="0" smtClean="0"/>
              <a:t>15. apríla do 6. mája 2018 pracovali v 7 prevádzkach </a:t>
            </a:r>
            <a:r>
              <a:rPr lang="sk-SK" dirty="0" smtClean="0"/>
              <a:t>podľa svojho odboru</a:t>
            </a:r>
          </a:p>
          <a:p>
            <a:r>
              <a:rPr lang="sk-SK" dirty="0" smtClean="0"/>
              <a:t>po úspešnom absolvovaní odbornej praxe bol každému študentovi udelený certifikát – </a:t>
            </a:r>
            <a:r>
              <a:rPr lang="sk-SK" b="1" dirty="0" err="1" smtClean="0"/>
              <a:t>Europass</a:t>
            </a:r>
            <a:r>
              <a:rPr lang="sk-SK" dirty="0" smtClean="0"/>
              <a:t> – európsky pas zručností, ktorý im umožní ľahšie sa zamestnať na európskom trhu práce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Sacherova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torta</a:t>
            </a:r>
            <a:b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422_1118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70022" y="908720"/>
            <a:ext cx="4122457" cy="5496610"/>
          </a:xfrm>
        </p:spPr>
      </p:pic>
      <p:pic>
        <p:nvPicPr>
          <p:cNvPr id="5" name="Obrázok 4" descr="20180422_112026.jpg"/>
          <p:cNvPicPr>
            <a:picLocks noChangeAspect="1"/>
          </p:cNvPicPr>
          <p:nvPr/>
        </p:nvPicPr>
        <p:blipFill>
          <a:blip r:embed="rId3" cstate="print"/>
          <a:srcRect l="5201" b="6951"/>
          <a:stretch>
            <a:fillRect/>
          </a:stretch>
        </p:blipFill>
        <p:spPr>
          <a:xfrm>
            <a:off x="323528" y="908720"/>
            <a:ext cx="4176465" cy="546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Múzeum a galéria </a:t>
            </a:r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Albertina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422_1125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3519" y="980729"/>
            <a:ext cx="4122457" cy="5496610"/>
          </a:xfrm>
        </p:spPr>
      </p:pic>
      <p:pic>
        <p:nvPicPr>
          <p:cNvPr id="5" name="Obrázok 4" descr="20180422_113930.jpg"/>
          <p:cNvPicPr>
            <a:picLocks noChangeAspect="1"/>
          </p:cNvPicPr>
          <p:nvPr/>
        </p:nvPicPr>
        <p:blipFill>
          <a:blip r:embed="rId3" cstate="print"/>
          <a:srcRect t="10101" r="3801"/>
          <a:stretch>
            <a:fillRect/>
          </a:stretch>
        </p:blipFill>
        <p:spPr>
          <a:xfrm>
            <a:off x="4644008" y="1124744"/>
            <a:ext cx="4276504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sk-SK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Hofburg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422_1143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544" r="2957" b="9417"/>
          <a:stretch>
            <a:fillRect/>
          </a:stretch>
        </p:blipFill>
        <p:spPr>
          <a:xfrm>
            <a:off x="683568" y="960488"/>
            <a:ext cx="3633961" cy="2612528"/>
          </a:xfrm>
        </p:spPr>
      </p:pic>
      <p:pic>
        <p:nvPicPr>
          <p:cNvPr id="6" name="Obrázok 5" descr="20180422_114422.jpg"/>
          <p:cNvPicPr>
            <a:picLocks noChangeAspect="1"/>
          </p:cNvPicPr>
          <p:nvPr/>
        </p:nvPicPr>
        <p:blipFill>
          <a:blip r:embed="rId3" cstate="print"/>
          <a:srcRect l="9051" t="9051" r="9051" b="6951"/>
          <a:stretch>
            <a:fillRect/>
          </a:stretch>
        </p:blipFill>
        <p:spPr>
          <a:xfrm>
            <a:off x="654765" y="3789040"/>
            <a:ext cx="3629204" cy="2791695"/>
          </a:xfrm>
          <a:prstGeom prst="rect">
            <a:avLst/>
          </a:prstGeom>
        </p:spPr>
      </p:pic>
      <p:pic>
        <p:nvPicPr>
          <p:cNvPr id="7" name="Obrázok 6" descr="20180422_115249.jpg"/>
          <p:cNvPicPr>
            <a:picLocks noChangeAspect="1"/>
          </p:cNvPicPr>
          <p:nvPr/>
        </p:nvPicPr>
        <p:blipFill>
          <a:blip r:embed="rId4" cstate="print"/>
          <a:srcRect l="6426" r="3614"/>
          <a:stretch>
            <a:fillRect/>
          </a:stretch>
        </p:blipFill>
        <p:spPr>
          <a:xfrm>
            <a:off x="4716016" y="908720"/>
            <a:ext cx="3797948" cy="562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20180422_1223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007768" cy="3005826"/>
          </a:xfrm>
        </p:spPr>
      </p:pic>
      <p:pic>
        <p:nvPicPr>
          <p:cNvPr id="5" name="Obrázok 4" descr="20180422_122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4032448" cy="3024336"/>
          </a:xfrm>
          <a:prstGeom prst="rect">
            <a:avLst/>
          </a:prstGeom>
        </p:spPr>
      </p:pic>
      <p:pic>
        <p:nvPicPr>
          <p:cNvPr id="6" name="Obrázok 5" descr="20180422_125455.jpg"/>
          <p:cNvPicPr>
            <a:picLocks noChangeAspect="1"/>
          </p:cNvPicPr>
          <p:nvPr/>
        </p:nvPicPr>
        <p:blipFill>
          <a:blip r:embed="rId4" cstate="print"/>
          <a:srcRect r="4131"/>
          <a:stretch>
            <a:fillRect/>
          </a:stretch>
        </p:blipFill>
        <p:spPr>
          <a:xfrm>
            <a:off x="4355976" y="188640"/>
            <a:ext cx="4536504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20180422_1259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34717" cy="6326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20180422_1220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399" t="2649" b="40394"/>
          <a:stretch>
            <a:fillRect/>
          </a:stretch>
        </p:blipFill>
        <p:spPr>
          <a:xfrm>
            <a:off x="4788024" y="260648"/>
            <a:ext cx="4093662" cy="30964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Prírodovedné múzeum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 descr="20180422_153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15" y="1652803"/>
            <a:ext cx="3708413" cy="4944549"/>
          </a:xfrm>
          <a:prstGeom prst="rect">
            <a:avLst/>
          </a:prstGeom>
        </p:spPr>
      </p:pic>
      <p:pic>
        <p:nvPicPr>
          <p:cNvPr id="5" name="Obrázok 4" descr="20180422_153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501008"/>
            <a:ext cx="2376264" cy="3168353"/>
          </a:xfrm>
          <a:prstGeom prst="rect">
            <a:avLst/>
          </a:prstGeom>
        </p:spPr>
      </p:pic>
      <p:pic>
        <p:nvPicPr>
          <p:cNvPr id="7" name="Zástupný symbol obsahu 3" descr="20180422_140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501008"/>
            <a:ext cx="2376264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 descr="20180422_1422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476672"/>
            <a:ext cx="4482498" cy="5976664"/>
          </a:xfrm>
        </p:spPr>
      </p:pic>
      <p:pic>
        <p:nvPicPr>
          <p:cNvPr id="9" name="Obrázok 8" descr="20180422_145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01008"/>
            <a:ext cx="3984443" cy="2988332"/>
          </a:xfrm>
          <a:prstGeom prst="rect">
            <a:avLst/>
          </a:prstGeom>
        </p:spPr>
      </p:pic>
      <p:pic>
        <p:nvPicPr>
          <p:cNvPr id="10" name="Obrázok 9" descr="20180422_142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6672"/>
            <a:ext cx="3960440" cy="297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 smtClean="0"/>
              <a:t>Schӧnbrunn</a:t>
            </a:r>
            <a:endParaRPr lang="sk-SK" dirty="0"/>
          </a:p>
        </p:txBody>
      </p:sp>
      <p:pic>
        <p:nvPicPr>
          <p:cNvPr id="7" name="Zástupný symbol obsahu 6" descr="01 Schӧnbrunn 150420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412776"/>
            <a:ext cx="8169467" cy="5184576"/>
          </a:xfrm>
        </p:spPr>
      </p:pic>
      <p:pic>
        <p:nvPicPr>
          <p:cNvPr id="8" name="Picture 11" descr="C:\Users\SOSOaS\Desktop\Viedeň Erasmus+ 15042018-06052018\Viedeň\mari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2656"/>
            <a:ext cx="1392932" cy="1686540"/>
          </a:xfrm>
          <a:prstGeom prst="rect">
            <a:avLst/>
          </a:prstGeom>
          <a:noFill/>
        </p:spPr>
      </p:pic>
      <p:pic>
        <p:nvPicPr>
          <p:cNvPr id="9" name="Picture 10" descr="C:\Users\SOSOaS\Desktop\Viedeň Erasmus+ 15042018-06052018\Viedeň\sisi a manžel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60648"/>
            <a:ext cx="2552700" cy="1790700"/>
          </a:xfrm>
          <a:prstGeom prst="rect">
            <a:avLst/>
          </a:prstGeom>
          <a:noFill/>
        </p:spPr>
      </p:pic>
      <p:pic>
        <p:nvPicPr>
          <p:cNvPr id="5122" name="Picture 2" descr="C:\Users\SOSOaS\Desktop\Viedeň Erasmus+ 15042018-06052018\Viedeň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589" y="4725144"/>
            <a:ext cx="293225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01b Schӧnbrunn  - Gloriet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32656"/>
            <a:ext cx="4388634" cy="3096344"/>
          </a:xfrm>
        </p:spPr>
      </p:pic>
      <p:pic>
        <p:nvPicPr>
          <p:cNvPr id="7" name="Obrázok 6" descr="01c Schӧnbrunn 29042018.jpg"/>
          <p:cNvPicPr>
            <a:picLocks noChangeAspect="1"/>
          </p:cNvPicPr>
          <p:nvPr/>
        </p:nvPicPr>
        <p:blipFill>
          <a:blip r:embed="rId3" cstate="print"/>
          <a:srcRect r="1667" b="5786"/>
          <a:stretch>
            <a:fillRect/>
          </a:stretch>
        </p:blipFill>
        <p:spPr>
          <a:xfrm>
            <a:off x="179512" y="3573016"/>
            <a:ext cx="4320480" cy="3071593"/>
          </a:xfrm>
          <a:prstGeom prst="rect">
            <a:avLst/>
          </a:prstGeom>
        </p:spPr>
      </p:pic>
      <p:pic>
        <p:nvPicPr>
          <p:cNvPr id="8" name="Obrázok 7" descr="01d Schӧnbru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73016"/>
            <a:ext cx="4396882" cy="3096344"/>
          </a:xfrm>
          <a:prstGeom prst="rect">
            <a:avLst/>
          </a:prstGeom>
        </p:spPr>
      </p:pic>
      <p:pic>
        <p:nvPicPr>
          <p:cNvPr id="4098" name="Picture 2" descr="C:\Users\SOSOaS\Desktop\Erasmus + Viedeň\Schonbrunn\20180415_155930.jpg"/>
          <p:cNvPicPr>
            <a:picLocks noChangeAspect="1" noChangeArrowheads="1"/>
          </p:cNvPicPr>
          <p:nvPr/>
        </p:nvPicPr>
        <p:blipFill>
          <a:blip r:embed="rId5" cstate="print"/>
          <a:srcRect l="6601" t="27950" r="9401" b="25850"/>
          <a:stretch>
            <a:fillRect/>
          </a:stretch>
        </p:blipFill>
        <p:spPr bwMode="auto">
          <a:xfrm>
            <a:off x="179512" y="260648"/>
            <a:ext cx="4320480" cy="3168352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2987824" y="4046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Gloriette</a:t>
            </a:r>
            <a:endParaRPr lang="sk-SK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2123728" y="36450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Neptúnova</a:t>
            </a:r>
            <a:r>
              <a:rPr lang="sk-SK" b="1" dirty="0" smtClean="0"/>
              <a:t> fontána</a:t>
            </a:r>
            <a:endParaRPr lang="sk-SK" b="1" dirty="0"/>
          </a:p>
        </p:txBody>
      </p:sp>
      <p:sp>
        <p:nvSpPr>
          <p:cNvPr id="16" name="BlokTextu 15"/>
          <p:cNvSpPr txBox="1"/>
          <p:nvPr/>
        </p:nvSpPr>
        <p:spPr>
          <a:xfrm>
            <a:off x="6228184" y="37170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Pohľad na Viedeň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SOSOaS\Desktop\Erasmus + Viedeň\Schonbrunn\20180415_155645.jpg"/>
          <p:cNvPicPr>
            <a:picLocks noChangeAspect="1" noChangeArrowheads="1"/>
          </p:cNvPicPr>
          <p:nvPr/>
        </p:nvPicPr>
        <p:blipFill>
          <a:blip r:embed="rId2" cstate="print"/>
          <a:srcRect l="4328" t="18858" r="6956" b="8115"/>
          <a:stretch>
            <a:fillRect/>
          </a:stretch>
        </p:blipFill>
        <p:spPr bwMode="auto">
          <a:xfrm>
            <a:off x="395536" y="332656"/>
            <a:ext cx="2952328" cy="3240360"/>
          </a:xfrm>
          <a:prstGeom prst="rect">
            <a:avLst/>
          </a:prstGeom>
          <a:noFill/>
        </p:spPr>
      </p:pic>
      <p:pic>
        <p:nvPicPr>
          <p:cNvPr id="8" name="Zástupný symbol obsahu 7" descr="20180415_15510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9632" t="11834" r="5319" b="15717"/>
          <a:stretch>
            <a:fillRect/>
          </a:stretch>
        </p:blipFill>
        <p:spPr>
          <a:xfrm>
            <a:off x="3707904" y="332656"/>
            <a:ext cx="5184576" cy="3312368"/>
          </a:xfrm>
        </p:spPr>
      </p:pic>
      <p:pic>
        <p:nvPicPr>
          <p:cNvPr id="6147" name="Picture 3" descr="C:\Users\SOSOaS\Desktop\Erasmus + Viedeň\Schonbrunn\20180415_160948.jpg"/>
          <p:cNvPicPr>
            <a:picLocks noChangeAspect="1" noChangeArrowheads="1"/>
          </p:cNvPicPr>
          <p:nvPr/>
        </p:nvPicPr>
        <p:blipFill>
          <a:blip r:embed="rId4" cstate="print"/>
          <a:srcRect l="8400" t="29000" r="4111" b="30050"/>
          <a:stretch>
            <a:fillRect/>
          </a:stretch>
        </p:blipFill>
        <p:spPr bwMode="auto">
          <a:xfrm>
            <a:off x="4355976" y="3789040"/>
            <a:ext cx="4499992" cy="2808312"/>
          </a:xfrm>
          <a:prstGeom prst="rect">
            <a:avLst/>
          </a:prstGeom>
          <a:noFill/>
        </p:spPr>
      </p:pic>
      <p:pic>
        <p:nvPicPr>
          <p:cNvPr id="11" name="Obrázok 10" descr="20180415_162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17032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/>
              <a:t>Cieľ projektu</a:t>
            </a:r>
            <a:endParaRPr lang="sk-SK" b="1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77544"/>
          </a:xfrm>
        </p:spPr>
        <p:txBody>
          <a:bodyPr>
            <a:normAutofit/>
          </a:bodyPr>
          <a:lstStyle/>
          <a:p>
            <a:r>
              <a:rPr lang="sk-SK" dirty="0" smtClean="0"/>
              <a:t>získať nové pracovné skúsenosti a rozvíjať svoje profesionálne zručnosti</a:t>
            </a:r>
          </a:p>
          <a:p>
            <a:r>
              <a:rPr lang="sk-SK" dirty="0" smtClean="0"/>
              <a:t>príležitosť zdokonaliť sa v jazyku</a:t>
            </a:r>
          </a:p>
          <a:p>
            <a:r>
              <a:rPr lang="sk-SK" dirty="0" smtClean="0"/>
              <a:t>spoznať nových ľudí</a:t>
            </a:r>
          </a:p>
          <a:p>
            <a:r>
              <a:rPr lang="sk-SK" dirty="0" smtClean="0"/>
              <a:t>naučiť sa samostatnosti a zodpovednosti</a:t>
            </a:r>
          </a:p>
          <a:p>
            <a:r>
              <a:rPr lang="sk-SK" dirty="0" smtClean="0"/>
              <a:t>spoznať osobitosti života v dnes už </a:t>
            </a:r>
            <a:r>
              <a:rPr lang="sk-SK" dirty="0" err="1" smtClean="0"/>
              <a:t>multikultúrnej</a:t>
            </a:r>
            <a:r>
              <a:rPr lang="sk-SK" dirty="0" smtClean="0"/>
              <a:t> 2 miliónovej metropole Rakúska</a:t>
            </a:r>
          </a:p>
          <a:p>
            <a:r>
              <a:rPr lang="sk-SK" dirty="0" smtClean="0"/>
              <a:t>v rámci samostatného kultúrneho programu priamo na mieste spoznať tie najznámejšie pamätihodnosti a atrakcie mesta Viedeň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Ďakujeme za pozornosť</a:t>
            </a:r>
            <a:endParaRPr lang="sk-SK" b="1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9900"/>
                </a:solidFill>
              </a:rPr>
              <a:t>Vo Viedni bolo super, pretože ...</a:t>
            </a:r>
            <a:endParaRPr lang="sk-SK" dirty="0">
              <a:solidFill>
                <a:srgbClr val="009900"/>
              </a:solidFill>
            </a:endParaRPr>
          </a:p>
        </p:txBody>
      </p:sp>
      <p:pic>
        <p:nvPicPr>
          <p:cNvPr id="7" name="Zástupný symbol obrázka 6" descr="10 Hofbburg 220420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67" b="160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/>
              <a:t>Trasa: Humenné - Viedeň</a:t>
            </a:r>
            <a:endParaRPr lang="sk-SK" b="1" i="1" dirty="0"/>
          </a:p>
        </p:txBody>
      </p:sp>
      <p:pic>
        <p:nvPicPr>
          <p:cNvPr id="4" name="Zástupný symbol obsahu 3" descr="HE WIEN Googlemap 240520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6266" y="1545724"/>
            <a:ext cx="8716318" cy="4907612"/>
          </a:xfrm>
        </p:spPr>
      </p:pic>
      <p:sp>
        <p:nvSpPr>
          <p:cNvPr id="7" name="Obdĺžnik 6"/>
          <p:cNvSpPr/>
          <p:nvPr/>
        </p:nvSpPr>
        <p:spPr>
          <a:xfrm>
            <a:off x="7164288" y="2276872"/>
            <a:ext cx="14401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900" dirty="0" smtClean="0">
                <a:solidFill>
                  <a:schemeClr val="tx1"/>
                </a:solidFill>
              </a:rPr>
              <a:t>Stredná odborná škola Humenné</a:t>
            </a:r>
            <a:endParaRPr lang="sk-SK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922114"/>
          </a:xfrm>
        </p:spPr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20180415_0639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9632" t="18134"/>
          <a:stretch>
            <a:fillRect/>
          </a:stretch>
        </p:blipFill>
        <p:spPr>
          <a:xfrm>
            <a:off x="323528" y="1340768"/>
            <a:ext cx="3706382" cy="2518261"/>
          </a:xfrm>
        </p:spPr>
      </p:pic>
      <p:pic>
        <p:nvPicPr>
          <p:cNvPr id="7" name="Obrázok 6" descr="20180415_101045.jpg"/>
          <p:cNvPicPr>
            <a:picLocks noChangeAspect="1"/>
          </p:cNvPicPr>
          <p:nvPr/>
        </p:nvPicPr>
        <p:blipFill>
          <a:blip r:embed="rId3" cstate="print"/>
          <a:srcRect l="13929" t="13251" r="3538" b="5901"/>
          <a:stretch>
            <a:fillRect/>
          </a:stretch>
        </p:blipFill>
        <p:spPr>
          <a:xfrm>
            <a:off x="323528" y="3933056"/>
            <a:ext cx="3724414" cy="2736304"/>
          </a:xfrm>
          <a:prstGeom prst="rect">
            <a:avLst/>
          </a:prstGeom>
        </p:spPr>
      </p:pic>
      <p:pic>
        <p:nvPicPr>
          <p:cNvPr id="9" name="Obrázok 8" descr="20180415_111641.jpg"/>
          <p:cNvPicPr>
            <a:picLocks noChangeAspect="1"/>
          </p:cNvPicPr>
          <p:nvPr/>
        </p:nvPicPr>
        <p:blipFill>
          <a:blip r:embed="rId4" cstate="print"/>
          <a:srcRect l="24900" t="7601" r="37788" b="24150"/>
          <a:stretch>
            <a:fillRect/>
          </a:stretch>
        </p:blipFill>
        <p:spPr>
          <a:xfrm rot="5400000">
            <a:off x="4826820" y="2761651"/>
            <a:ext cx="3306783" cy="4536504"/>
          </a:xfrm>
          <a:prstGeom prst="rect">
            <a:avLst/>
          </a:prstGeom>
        </p:spPr>
      </p:pic>
      <p:pic>
        <p:nvPicPr>
          <p:cNvPr id="8" name="Obrázok 7" descr="20180415_111010.jpg"/>
          <p:cNvPicPr>
            <a:picLocks noChangeAspect="1"/>
          </p:cNvPicPr>
          <p:nvPr/>
        </p:nvPicPr>
        <p:blipFill>
          <a:blip r:embed="rId5" cstate="print"/>
          <a:srcRect l="33271" t="3401" r="28338" b="22050"/>
          <a:stretch>
            <a:fillRect/>
          </a:stretch>
        </p:blipFill>
        <p:spPr>
          <a:xfrm rot="5400000">
            <a:off x="4922786" y="-522186"/>
            <a:ext cx="3114854" cy="4536506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283968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Do Viedne už len 55 km</a:t>
            </a:r>
            <a:endParaRPr lang="sk-SK" b="1" dirty="0"/>
          </a:p>
        </p:txBody>
      </p:sp>
      <p:sp>
        <p:nvSpPr>
          <p:cNvPr id="12" name="BlokTextu 11"/>
          <p:cNvSpPr txBox="1"/>
          <p:nvPr/>
        </p:nvSpPr>
        <p:spPr>
          <a:xfrm>
            <a:off x="5004048" y="26064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Na hranici Maďarsko - Rakúsko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0180415_180327.jpg"/>
          <p:cNvPicPr>
            <a:picLocks noChangeAspect="1"/>
          </p:cNvPicPr>
          <p:nvPr/>
        </p:nvPicPr>
        <p:blipFill>
          <a:blip r:embed="rId2" cstate="print"/>
          <a:srcRect l="9401" r="5201" b="12201"/>
          <a:stretch>
            <a:fillRect/>
          </a:stretch>
        </p:blipFill>
        <p:spPr>
          <a:xfrm>
            <a:off x="4499992" y="404664"/>
            <a:ext cx="4464496" cy="6119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Ubytovanie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4572000"/>
          </a:xfrm>
        </p:spPr>
        <p:txBody>
          <a:bodyPr/>
          <a:lstStyle/>
          <a:p>
            <a:r>
              <a:rPr lang="sk-SK" dirty="0" err="1" smtClean="0"/>
              <a:t>Pillergasse</a:t>
            </a:r>
            <a:r>
              <a:rPr lang="sk-SK" dirty="0" smtClean="0"/>
              <a:t> 8, </a:t>
            </a:r>
            <a:r>
              <a:rPr lang="sk-SK" dirty="0" err="1" smtClean="0"/>
              <a:t>Wien</a:t>
            </a:r>
            <a:endParaRPr lang="sk-SK" dirty="0"/>
          </a:p>
        </p:txBody>
      </p:sp>
      <p:pic>
        <p:nvPicPr>
          <p:cNvPr id="7" name="Obrázok 6" descr="20180424_220940.jpg"/>
          <p:cNvPicPr>
            <a:picLocks noChangeAspect="1"/>
          </p:cNvPicPr>
          <p:nvPr/>
        </p:nvPicPr>
        <p:blipFill>
          <a:blip r:embed="rId3" cstate="print"/>
          <a:srcRect t="7698"/>
          <a:stretch>
            <a:fillRect/>
          </a:stretch>
        </p:blipFill>
        <p:spPr>
          <a:xfrm>
            <a:off x="611560" y="2204864"/>
            <a:ext cx="3507854" cy="431709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755576" y="22768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Mini kuchynka</a:t>
            </a:r>
            <a:endParaRPr lang="sk-SK" b="1" dirty="0"/>
          </a:p>
        </p:txBody>
      </p:sp>
      <p:sp>
        <p:nvSpPr>
          <p:cNvPr id="9" name="Šípka doprava 8"/>
          <p:cNvSpPr/>
          <p:nvPr/>
        </p:nvSpPr>
        <p:spPr>
          <a:xfrm rot="1251870">
            <a:off x="3847083" y="1658244"/>
            <a:ext cx="108012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dirty="0" smtClean="0"/>
              <a:t>Zahraničná stáž vo Viedni</a:t>
            </a:r>
            <a:endParaRPr lang="sk-SK" b="1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352928" cy="5077544"/>
          </a:xfrm>
        </p:spPr>
        <p:txBody>
          <a:bodyPr>
            <a:normAutofit fontScale="92500"/>
          </a:bodyPr>
          <a:lstStyle/>
          <a:p>
            <a:pPr lvl="0"/>
            <a:r>
              <a:rPr lang="sk-SK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Autoopravár</a:t>
            </a:r>
            <a:endParaRPr lang="sk-SK" b="1" i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r>
              <a:rPr lang="sk-SK" dirty="0" smtClean="0"/>
              <a:t>	</a:t>
            </a:r>
            <a:r>
              <a:rPr lang="sk-SK" b="1" dirty="0" err="1" smtClean="0"/>
              <a:t>Secar</a:t>
            </a:r>
            <a:r>
              <a:rPr lang="sk-SK" b="1" dirty="0" smtClean="0"/>
              <a:t> </a:t>
            </a:r>
            <a:r>
              <a:rPr lang="sk-SK" b="1" dirty="0" err="1" smtClean="0"/>
              <a:t>KFZ-Technik</a:t>
            </a:r>
            <a:r>
              <a:rPr lang="sk-SK" b="1" dirty="0" smtClean="0"/>
              <a:t> </a:t>
            </a:r>
            <a:r>
              <a:rPr lang="sk-SK" dirty="0" err="1" smtClean="0"/>
              <a:t>Eichenstraβe</a:t>
            </a:r>
            <a:r>
              <a:rPr lang="sk-SK" dirty="0" smtClean="0"/>
              <a:t> 3 </a:t>
            </a:r>
            <a:r>
              <a:rPr lang="sk-SK" dirty="0" err="1" smtClean="0"/>
              <a:t>Wien</a:t>
            </a:r>
            <a:endParaRPr lang="sk-SK" dirty="0" smtClean="0"/>
          </a:p>
          <a:p>
            <a:pPr lvl="0"/>
            <a:r>
              <a:rPr lang="sk-SK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Cukrár </a:t>
            </a:r>
          </a:p>
          <a:p>
            <a:pPr lvl="0">
              <a:buNone/>
            </a:pPr>
            <a:r>
              <a:rPr lang="sk-SK" b="1" dirty="0" smtClean="0"/>
              <a:t>	</a:t>
            </a:r>
            <a:r>
              <a:rPr lang="sk-SK" b="1" dirty="0" err="1" smtClean="0"/>
              <a:t>Xocolat</a:t>
            </a:r>
            <a:r>
              <a:rPr lang="sk-SK" b="1" dirty="0" smtClean="0"/>
              <a:t> </a:t>
            </a:r>
            <a:r>
              <a:rPr lang="sk-SK" dirty="0" err="1" smtClean="0"/>
              <a:t>Goldschlagstraβe</a:t>
            </a:r>
            <a:r>
              <a:rPr lang="sk-SK" dirty="0" smtClean="0"/>
              <a:t> 172</a:t>
            </a:r>
            <a:r>
              <a:rPr lang="sk-SK" b="1" dirty="0" smtClean="0"/>
              <a:t> </a:t>
            </a:r>
            <a:r>
              <a:rPr lang="sk-SK" dirty="0" err="1" smtClean="0"/>
              <a:t>Wien</a:t>
            </a:r>
            <a:endParaRPr lang="sk-SK" dirty="0" smtClean="0"/>
          </a:p>
          <a:p>
            <a:pPr lvl="0">
              <a:buNone/>
            </a:pPr>
            <a:r>
              <a:rPr lang="sk-SK" b="1" dirty="0" smtClean="0"/>
              <a:t>	</a:t>
            </a:r>
            <a:r>
              <a:rPr lang="sk-SK" b="1" dirty="0" err="1" smtClean="0"/>
              <a:t>Café</a:t>
            </a:r>
            <a:r>
              <a:rPr lang="sk-SK" b="1" dirty="0" smtClean="0"/>
              <a:t> </a:t>
            </a:r>
            <a:r>
              <a:rPr lang="sk-SK" b="1" dirty="0" err="1" smtClean="0"/>
              <a:t>Schőnbrunn</a:t>
            </a:r>
            <a:r>
              <a:rPr lang="sk-SK" b="1" dirty="0" smtClean="0"/>
              <a:t> </a:t>
            </a:r>
            <a:r>
              <a:rPr lang="sk-SK" dirty="0" err="1" smtClean="0"/>
              <a:t>Schőnbrunner</a:t>
            </a:r>
            <a:r>
              <a:rPr lang="sk-SK" dirty="0" smtClean="0"/>
              <a:t> </a:t>
            </a:r>
            <a:r>
              <a:rPr lang="sk-SK" dirty="0" err="1" smtClean="0"/>
              <a:t>Straβe</a:t>
            </a:r>
            <a:r>
              <a:rPr lang="sk-SK" dirty="0" smtClean="0"/>
              <a:t> 244 </a:t>
            </a:r>
            <a:r>
              <a:rPr lang="sk-SK" dirty="0" err="1" smtClean="0"/>
              <a:t>Wien</a:t>
            </a:r>
            <a:r>
              <a:rPr lang="sk-SK" b="1" dirty="0" smtClean="0"/>
              <a:t> </a:t>
            </a:r>
          </a:p>
          <a:p>
            <a:pPr lvl="0">
              <a:buNone/>
            </a:pPr>
            <a:r>
              <a:rPr lang="sk-SK" b="1" dirty="0" smtClean="0"/>
              <a:t>	</a:t>
            </a:r>
            <a:r>
              <a:rPr lang="sk-SK" b="1" dirty="0" err="1" smtClean="0"/>
              <a:t>Sale</a:t>
            </a:r>
            <a:r>
              <a:rPr lang="sk-SK" b="1" dirty="0" smtClean="0"/>
              <a:t> e </a:t>
            </a:r>
            <a:r>
              <a:rPr lang="sk-SK" b="1" dirty="0" err="1" smtClean="0"/>
              <a:t>Pepe</a:t>
            </a:r>
            <a:r>
              <a:rPr lang="sk-SK" b="1" dirty="0" smtClean="0"/>
              <a:t> </a:t>
            </a:r>
            <a:r>
              <a:rPr lang="sk-SK" dirty="0" err="1" smtClean="0"/>
              <a:t>Pilgramgasse</a:t>
            </a:r>
            <a:r>
              <a:rPr lang="sk-SK" dirty="0" smtClean="0"/>
              <a:t> 18 </a:t>
            </a:r>
            <a:r>
              <a:rPr lang="sk-SK" dirty="0" err="1" smtClean="0"/>
              <a:t>Wien</a:t>
            </a:r>
            <a:endParaRPr lang="sk-SK" dirty="0" smtClean="0"/>
          </a:p>
          <a:p>
            <a:pPr lvl="0"/>
            <a:r>
              <a:rPr lang="sk-SK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Kaderník </a:t>
            </a:r>
          </a:p>
          <a:p>
            <a:pPr lvl="0">
              <a:buNone/>
            </a:pPr>
            <a:r>
              <a:rPr lang="sk-SK" b="1" dirty="0" smtClean="0"/>
              <a:t>	Nude </a:t>
            </a:r>
            <a:r>
              <a:rPr lang="sk-SK" b="1" dirty="0" err="1" smtClean="0"/>
              <a:t>Hair</a:t>
            </a:r>
            <a:r>
              <a:rPr lang="sk-SK" b="1" dirty="0" smtClean="0"/>
              <a:t> </a:t>
            </a:r>
            <a:r>
              <a:rPr lang="sk-SK" dirty="0" err="1" smtClean="0"/>
              <a:t>Argentinierstraβe</a:t>
            </a:r>
            <a:r>
              <a:rPr lang="sk-SK" dirty="0" smtClean="0"/>
              <a:t> 20a </a:t>
            </a:r>
            <a:r>
              <a:rPr lang="sk-SK" dirty="0" err="1" smtClean="0"/>
              <a:t>Wien</a:t>
            </a:r>
            <a:r>
              <a:rPr lang="sk-SK" dirty="0" smtClean="0"/>
              <a:t> </a:t>
            </a:r>
          </a:p>
          <a:p>
            <a:pPr lvl="0">
              <a:buNone/>
            </a:pPr>
            <a:r>
              <a:rPr lang="sk-SK" b="1" dirty="0" smtClean="0"/>
              <a:t>	</a:t>
            </a:r>
            <a:r>
              <a:rPr lang="sk-SK" b="1" dirty="0" err="1" smtClean="0"/>
              <a:t>Daniel´s</a:t>
            </a:r>
            <a:r>
              <a:rPr lang="sk-SK" b="1" dirty="0" smtClean="0"/>
              <a:t> </a:t>
            </a:r>
            <a:r>
              <a:rPr lang="sk-SK" b="1" dirty="0" err="1" smtClean="0"/>
              <a:t>Haare</a:t>
            </a:r>
            <a:r>
              <a:rPr lang="sk-SK" dirty="0" smtClean="0"/>
              <a:t> </a:t>
            </a:r>
            <a:r>
              <a:rPr lang="sk-SK" dirty="0" err="1" smtClean="0"/>
              <a:t>Margaretenplatz</a:t>
            </a:r>
            <a:r>
              <a:rPr lang="sk-SK" dirty="0" smtClean="0"/>
              <a:t> 4 </a:t>
            </a:r>
            <a:r>
              <a:rPr lang="sk-SK" dirty="0" err="1" smtClean="0"/>
              <a:t>Wien</a:t>
            </a:r>
            <a:endParaRPr lang="sk-SK" dirty="0" smtClean="0"/>
          </a:p>
          <a:p>
            <a:pPr lvl="0"/>
            <a:r>
              <a:rPr lang="sk-SK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Kozmetik</a:t>
            </a:r>
            <a:r>
              <a:rPr lang="sk-SK" dirty="0" smtClean="0"/>
              <a:t> </a:t>
            </a:r>
          </a:p>
          <a:p>
            <a:pPr lvl="0">
              <a:buNone/>
            </a:pPr>
            <a:r>
              <a:rPr lang="sk-SK" b="1" dirty="0" smtClean="0"/>
              <a:t>	</a:t>
            </a:r>
            <a:r>
              <a:rPr lang="sk-SK" b="1" dirty="0" err="1" smtClean="0"/>
              <a:t>Kosmetikinstitut</a:t>
            </a:r>
            <a:r>
              <a:rPr lang="sk-SK" b="1" dirty="0" smtClean="0"/>
              <a:t> </a:t>
            </a:r>
            <a:r>
              <a:rPr lang="sk-SK" b="1" dirty="0" err="1" smtClean="0"/>
              <a:t>Centella</a:t>
            </a:r>
            <a:r>
              <a:rPr lang="sk-SK" b="1" dirty="0" smtClean="0"/>
              <a:t> </a:t>
            </a:r>
            <a:r>
              <a:rPr lang="sk-SK" dirty="0" err="1" smtClean="0"/>
              <a:t>Maroltingergasse</a:t>
            </a:r>
            <a:r>
              <a:rPr lang="sk-SK" dirty="0" smtClean="0"/>
              <a:t> 36 </a:t>
            </a:r>
            <a:r>
              <a:rPr lang="sk-SK" dirty="0" err="1" smtClean="0"/>
              <a:t>Wien</a:t>
            </a: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/>
          </a:bodyPr>
          <a:lstStyle/>
          <a:p>
            <a:pPr lvl="0"/>
            <a:r>
              <a:rPr lang="sk-SK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Autoopravár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5" name="Zástupný symbol obsahu 4" descr="01 Secar KFZ-Techni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7269" t="11834" r="1776" b="10992"/>
          <a:stretch>
            <a:fillRect/>
          </a:stretch>
        </p:blipFill>
        <p:spPr>
          <a:xfrm>
            <a:off x="3923928" y="260648"/>
            <a:ext cx="4608512" cy="2932689"/>
          </a:xfrm>
        </p:spPr>
      </p:pic>
      <p:pic>
        <p:nvPicPr>
          <p:cNvPr id="6" name="Obrázok 5" descr="02 Secar KFZ-Tech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356992"/>
            <a:ext cx="2466274" cy="3288365"/>
          </a:xfrm>
          <a:prstGeom prst="rect">
            <a:avLst/>
          </a:prstGeom>
        </p:spPr>
      </p:pic>
      <p:pic>
        <p:nvPicPr>
          <p:cNvPr id="7" name="Obrázok 6" descr="03 Secar KFZ-Techn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429000"/>
            <a:ext cx="2448272" cy="3264363"/>
          </a:xfrm>
          <a:prstGeom prst="rect">
            <a:avLst/>
          </a:prstGeom>
        </p:spPr>
      </p:pic>
      <p:pic>
        <p:nvPicPr>
          <p:cNvPr id="8" name="Obrázok 7" descr="04 Secar KFZ-Techn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429000"/>
            <a:ext cx="2430270" cy="3240360"/>
          </a:xfrm>
          <a:prstGeom prst="rect">
            <a:avLst/>
          </a:prstGeom>
        </p:spPr>
      </p:pic>
      <p:pic>
        <p:nvPicPr>
          <p:cNvPr id="10" name="Obrázok 9" descr="06 Secar KFZ-Techni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1052736"/>
            <a:ext cx="2904323" cy="217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94122"/>
          </a:xfrm>
        </p:spPr>
        <p:txBody>
          <a:bodyPr/>
          <a:lstStyle/>
          <a:p>
            <a:r>
              <a:rPr lang="sk-SK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Cukrár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" name="Obrázok 5" descr="03 Café Schőnbrunn.jpg"/>
          <p:cNvPicPr>
            <a:picLocks noChangeAspect="1"/>
          </p:cNvPicPr>
          <p:nvPr/>
        </p:nvPicPr>
        <p:blipFill>
          <a:blip r:embed="rId2" cstate="print"/>
          <a:srcRect t="34392" r="38800" b="10101"/>
          <a:stretch>
            <a:fillRect/>
          </a:stretch>
        </p:blipFill>
        <p:spPr>
          <a:xfrm>
            <a:off x="3131840" y="260648"/>
            <a:ext cx="2952328" cy="3570256"/>
          </a:xfrm>
          <a:prstGeom prst="rect">
            <a:avLst/>
          </a:prstGeom>
        </p:spPr>
      </p:pic>
      <p:pic>
        <p:nvPicPr>
          <p:cNvPr id="8" name="Obrázok 7" descr="06 Café Schőnbrunn.jpeg"/>
          <p:cNvPicPr>
            <a:picLocks noChangeAspect="1"/>
          </p:cNvPicPr>
          <p:nvPr/>
        </p:nvPicPr>
        <p:blipFill>
          <a:blip r:embed="rId3" cstate="print"/>
          <a:srcRect t="5901" b="6951"/>
          <a:stretch>
            <a:fillRect/>
          </a:stretch>
        </p:blipFill>
        <p:spPr>
          <a:xfrm>
            <a:off x="6660232" y="4005064"/>
            <a:ext cx="2292886" cy="2664296"/>
          </a:xfrm>
          <a:prstGeom prst="rect">
            <a:avLst/>
          </a:prstGeom>
        </p:spPr>
      </p:pic>
      <p:pic>
        <p:nvPicPr>
          <p:cNvPr id="10" name="Obrázok 9" descr="08 Café Schőnbrunn.jpeg"/>
          <p:cNvPicPr>
            <a:picLocks noChangeAspect="1"/>
          </p:cNvPicPr>
          <p:nvPr/>
        </p:nvPicPr>
        <p:blipFill>
          <a:blip r:embed="rId4" cstate="print"/>
          <a:srcRect b="8001"/>
          <a:stretch>
            <a:fillRect/>
          </a:stretch>
        </p:blipFill>
        <p:spPr>
          <a:xfrm>
            <a:off x="4427984" y="4005064"/>
            <a:ext cx="2160240" cy="2649878"/>
          </a:xfrm>
          <a:prstGeom prst="rect">
            <a:avLst/>
          </a:prstGeom>
        </p:spPr>
      </p:pic>
      <p:pic>
        <p:nvPicPr>
          <p:cNvPr id="11" name="Obrázok 10" descr="09 Sale e Pepe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268760"/>
            <a:ext cx="2679762" cy="3573016"/>
          </a:xfrm>
          <a:prstGeom prst="rect">
            <a:avLst/>
          </a:prstGeom>
        </p:spPr>
      </p:pic>
      <p:pic>
        <p:nvPicPr>
          <p:cNvPr id="13" name="Obrázok 12" descr="16 Xocolat.jpg"/>
          <p:cNvPicPr>
            <a:picLocks noChangeAspect="1"/>
          </p:cNvPicPr>
          <p:nvPr/>
        </p:nvPicPr>
        <p:blipFill>
          <a:blip r:embed="rId6" cstate="print"/>
          <a:srcRect l="6034" t="6969" r="11495" b="11566"/>
          <a:stretch>
            <a:fillRect/>
          </a:stretch>
        </p:blipFill>
        <p:spPr>
          <a:xfrm>
            <a:off x="6228184" y="260648"/>
            <a:ext cx="2716302" cy="3577568"/>
          </a:xfrm>
          <a:prstGeom prst="rect">
            <a:avLst/>
          </a:prstGeom>
        </p:spPr>
      </p:pic>
      <p:pic>
        <p:nvPicPr>
          <p:cNvPr id="17" name="Zástupný symbol obsahu 16" descr="12 Sale e Pepe.JP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tretch>
            <a:fillRect/>
          </a:stretch>
        </p:blipFill>
        <p:spPr>
          <a:xfrm>
            <a:off x="2267744" y="4005064"/>
            <a:ext cx="1998222" cy="2664296"/>
          </a:xfrm>
        </p:spPr>
      </p:pic>
      <p:pic>
        <p:nvPicPr>
          <p:cNvPr id="18" name="Obrázok 17" descr="01 Café Schőnbrunn.jpg"/>
          <p:cNvPicPr>
            <a:picLocks noChangeAspect="1"/>
          </p:cNvPicPr>
          <p:nvPr/>
        </p:nvPicPr>
        <p:blipFill>
          <a:blip r:embed="rId8" cstate="print"/>
          <a:srcRect l="6601" b="5901"/>
          <a:stretch>
            <a:fillRect/>
          </a:stretch>
        </p:blipFill>
        <p:spPr>
          <a:xfrm>
            <a:off x="323528" y="4293096"/>
            <a:ext cx="1728192" cy="232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jetok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ajetok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ajetok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1387</TotalTime>
  <Words>132</Words>
  <Application>Microsoft Office PowerPoint</Application>
  <PresentationFormat>Prezentácia na obrazovke (4:3)</PresentationFormat>
  <Paragraphs>64</Paragraphs>
  <Slides>30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Majetok</vt:lpstr>
      <vt:lpstr>Projekt Erasmus +  „Odbornosť - naša budúcnosť“ Zahraničná stáž študentov SOŠ Humenné</vt:lpstr>
      <vt:lpstr>Projekt  Erasmus +</vt:lpstr>
      <vt:lpstr>Cieľ projektu</vt:lpstr>
      <vt:lpstr>Trasa: Humenné - Viedeň</vt:lpstr>
      <vt:lpstr>Transport</vt:lpstr>
      <vt:lpstr>Ubytovanie</vt:lpstr>
      <vt:lpstr>Zahraničná stáž vo Viedni</vt:lpstr>
      <vt:lpstr>Autoopravár</vt:lpstr>
      <vt:lpstr>Cukrár</vt:lpstr>
      <vt:lpstr>Kaderník</vt:lpstr>
      <vt:lpstr>Kozmetik</vt:lpstr>
      <vt:lpstr>Mítingy </vt:lpstr>
      <vt:lpstr>Návšteva vedenia školy</vt:lpstr>
      <vt:lpstr>Vyhodnotenie stáže</vt:lpstr>
      <vt:lpstr>Viedeň – Wien – Vienna </vt:lpstr>
      <vt:lpstr>Viedeň</vt:lpstr>
      <vt:lpstr>Kultúrny program Cultural Programme Vienna</vt:lpstr>
      <vt:lpstr>V centre mesta </vt:lpstr>
      <vt:lpstr>Pred hotelom Sacher </vt:lpstr>
      <vt:lpstr>Sacherova torta </vt:lpstr>
      <vt:lpstr>Múzeum a galéria Albertina </vt:lpstr>
      <vt:lpstr>Hofburg </vt:lpstr>
      <vt:lpstr>Snímka 23</vt:lpstr>
      <vt:lpstr>Snímka 24</vt:lpstr>
      <vt:lpstr>Prírodovedné múzeum</vt:lpstr>
      <vt:lpstr>Snímka 26</vt:lpstr>
      <vt:lpstr>Schӧnbrunn</vt:lpstr>
      <vt:lpstr>Snímka 28</vt:lpstr>
      <vt:lpstr>Snímka 29</vt:lpstr>
      <vt:lpstr>Ďakujeme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 +  „Odbornosť - naša budúcnosť“ Zahraničná stáž študentov SOŠ Humenné</dc:title>
  <dc:creator>SOSOaS</dc:creator>
  <cp:lastModifiedBy>SOSOaS</cp:lastModifiedBy>
  <cp:revision>232</cp:revision>
  <dcterms:created xsi:type="dcterms:W3CDTF">2018-05-22T16:48:49Z</dcterms:created>
  <dcterms:modified xsi:type="dcterms:W3CDTF">2018-06-05T06:54:38Z</dcterms:modified>
</cp:coreProperties>
</file>